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7" r:id="rId3"/>
    <p:sldId id="268" r:id="rId4"/>
    <p:sldId id="275" r:id="rId5"/>
    <p:sldId id="276" r:id="rId6"/>
    <p:sldId id="277" r:id="rId7"/>
    <p:sldId id="278" r:id="rId8"/>
    <p:sldId id="279" r:id="rId9"/>
    <p:sldId id="269" r:id="rId10"/>
    <p:sldId id="274" r:id="rId11"/>
    <p:sldId id="270" r:id="rId12"/>
    <p:sldId id="271" r:id="rId13"/>
    <p:sldId id="272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34EB10-67C6-428C-AA0B-A21928C29A71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7D0148-9DD9-4E78-A29D-8D24F8DD0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ne.appellationamerica.com/wine-review/445/Leo-McCloskey-Part-1.html" TargetMode="External"/><Relationship Id="rId2" Type="http://schemas.openxmlformats.org/officeDocument/2006/relationships/hyperlink" Target="http://www.forbes.ru/forbes/issue/2004-05/3265-pravila-horoshego-vku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nologix 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80728"/>
            <a:ext cx="787525" cy="866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13335" cmpd="sng">
                  <a:solidFill>
                    <a:srgbClr val="D16349">
                      <a:lumMod val="5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Применение математических методов на примере </a:t>
            </a:r>
            <a:r>
              <a:rPr lang="en-US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Enologix</a:t>
            </a:r>
            <a:endParaRPr lang="ru-RU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1018"/>
            <a:ext cx="8229600" cy="450830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Enologix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является частной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Калифорнийской корпорацией,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которая разрабатывает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Predictive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Analytics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для роскошных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виноградарств. </a:t>
            </a:r>
          </a:p>
          <a:p>
            <a:endParaRPr lang="ru-RU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Компания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продает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виноград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и вина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высокого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качества, модели, программное обеспечение и консалтинговые продукты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.</a:t>
            </a:r>
          </a:p>
          <a:p>
            <a:endParaRPr lang="ru-RU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Enologix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созданы первые алгоритмы, которые предсказывают урожай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винограда, сортировки новых вин,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Digitial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смесей, и будущие рыночные цены,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объем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и вкуса баллов. </a:t>
            </a:r>
            <a:endParaRPr lang="ru-RU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endParaRPr lang="ru-RU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Самыми важными показателями среди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виноделов являются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цифровые смеси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и вкус индекс, который предсказывает </a:t>
            </a:r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100-балльную оценку  критиков, таких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как Роберт Паркер . </a:t>
            </a:r>
            <a:endParaRPr lang="ru-RU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endParaRPr lang="ru-RU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ysClr val="windowText" lastClr="000000"/>
                </a:solidFill>
                <a:latin typeface="Candara" pitchFamily="34" charset="0"/>
              </a:rPr>
              <a:t>Среди 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клиентов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Beaulieu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,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Cakebread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Diamond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Creek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Ridge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  <a:latin typeface="Candara" pitchFamily="34" charset="0"/>
              </a:rPr>
              <a:t>Vineyards</a:t>
            </a:r>
            <a:r>
              <a:rPr lang="ru-RU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endParaRPr lang="ru-RU" dirty="0" smtClean="0">
              <a:solidFill>
                <a:sysClr val="windowText" lastClr="000000"/>
              </a:solidFill>
              <a:latin typeface="Candara" pitchFamily="34" charset="0"/>
            </a:endParaRPr>
          </a:p>
        </p:txBody>
      </p:sp>
      <p:pic>
        <p:nvPicPr>
          <p:cNvPr id="1026" name="Picture 2" descr="http://www.enologix.com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nologix.com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634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Georgia"/>
              </a:rPr>
              <a:t>Сегодня </a:t>
            </a:r>
            <a:r>
              <a:rPr lang="ru-RU" dirty="0" err="1">
                <a:solidFill>
                  <a:srgbClr val="222222"/>
                </a:solidFill>
                <a:latin typeface="Georgia"/>
              </a:rPr>
              <a:t>Enologix</a:t>
            </a:r>
            <a:r>
              <a:rPr lang="ru-RU" dirty="0">
                <a:solidFill>
                  <a:srgbClr val="222222"/>
                </a:solidFill>
                <a:latin typeface="Georgia"/>
              </a:rPr>
              <a:t> располагает: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Эту обширную базу данных обрабатывают четыре роботизированных тестера винограда и вин и целая батарея хроматографов.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Они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анализируют образцы вин, которые еще настолько молоды, что их будущие характеристики не распознает даже самое чувствительное нёбо, и выдают 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прогнозы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относительно его качества и оптимального срока выдержки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.</a:t>
            </a:r>
          </a:p>
          <a:p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Они могут моделировать купажи и даже выбирать оптимальную для вина дубовую бочку.</a:t>
            </a:r>
          </a:p>
          <a:p>
            <a:endParaRPr lang="ru-RU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4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Georgia"/>
              </a:rPr>
              <a:t>Сегодня </a:t>
            </a:r>
            <a:r>
              <a:rPr lang="ru-RU" dirty="0" err="1">
                <a:solidFill>
                  <a:srgbClr val="222222"/>
                </a:solidFill>
                <a:latin typeface="Georgia"/>
              </a:rPr>
              <a:t>Enologix</a:t>
            </a:r>
            <a:r>
              <a:rPr lang="ru-RU" dirty="0">
                <a:solidFill>
                  <a:srgbClr val="222222"/>
                </a:solidFill>
                <a:latin typeface="Georgia"/>
              </a:rPr>
              <a:t> располагает: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86003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222222"/>
                </a:solidFill>
              </a:rPr>
              <a:t>В штате </a:t>
            </a:r>
            <a:r>
              <a:rPr lang="ru-RU" dirty="0" err="1">
                <a:solidFill>
                  <a:srgbClr val="222222"/>
                </a:solidFill>
              </a:rPr>
              <a:t>Enologix</a:t>
            </a:r>
            <a:r>
              <a:rPr lang="ru-RU" dirty="0">
                <a:solidFill>
                  <a:srgbClr val="222222"/>
                </a:solidFill>
              </a:rPr>
              <a:t> 14 сотрудников, среди которых химик-аналитик, два доктора химических наук, а также глава информационного отдела. </a:t>
            </a:r>
            <a:r>
              <a:rPr lang="ru-RU" dirty="0">
                <a:solidFill>
                  <a:srgbClr val="222222"/>
                </a:solidFill>
                <a:latin typeface="Georgia"/>
              </a:rPr>
              <a:t>«</a:t>
            </a:r>
            <a:r>
              <a:rPr lang="ru-RU" i="1" dirty="0">
                <a:solidFill>
                  <a:srgbClr val="222222"/>
                </a:solidFill>
                <a:latin typeface="Georgia"/>
              </a:rPr>
              <a:t>Мы можем таким образом моделировать самые лучшие вина</a:t>
            </a:r>
            <a:r>
              <a:rPr lang="ru-RU" dirty="0">
                <a:solidFill>
                  <a:srgbClr val="222222"/>
                </a:solidFill>
                <a:latin typeface="Georgia"/>
              </a:rPr>
              <a:t>», —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утверждает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.</a:t>
            </a:r>
            <a:endParaRPr lang="ru-RU" dirty="0">
              <a:latin typeface="Candara" pitchFamily="34" charset="0"/>
            </a:endParaRPr>
          </a:p>
          <a:p>
            <a:endParaRPr lang="ru-RU" dirty="0" smtClean="0">
              <a:solidFill>
                <a:srgbClr val="222222"/>
              </a:solidFill>
              <a:latin typeface="Georgia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Эпитет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«самые лучшие» применительно к винам означает, что они получат высокую оценку от грозного Роберта Паркера. Этот бывший юрист из Мэриленда, застраховавший свой нос на $1 млн, сам себя назначил блюстителем американского вкуса в вине.</a:t>
            </a:r>
            <a:r>
              <a:rPr lang="ru-RU" dirty="0">
                <a:solidFill>
                  <a:srgbClr val="222222"/>
                </a:solidFill>
                <a:latin typeface="Georgia"/>
              </a:rPr>
              <a:t/>
            </a:r>
            <a:br>
              <a:rPr lang="ru-RU" dirty="0">
                <a:solidFill>
                  <a:srgbClr val="222222"/>
                </a:solidFill>
                <a:latin typeface="Georgia"/>
              </a:rPr>
            </a:br>
            <a:endParaRPr lang="ru-RU" dirty="0" smtClean="0">
              <a:solidFill>
                <a:srgbClr val="222222"/>
              </a:solidFill>
              <a:latin typeface="Georgia"/>
            </a:endParaRPr>
          </a:p>
          <a:p>
            <a:r>
              <a:rPr lang="ru-RU" dirty="0">
                <a:solidFill>
                  <a:srgbClr val="222222"/>
                </a:solidFill>
                <a:latin typeface="Georgia"/>
              </a:rPr>
              <a:t>«</a:t>
            </a:r>
            <a:r>
              <a:rPr lang="ru-RU" i="1" dirty="0">
                <a:solidFill>
                  <a:srgbClr val="222222"/>
                </a:solidFill>
                <a:latin typeface="Georgia"/>
              </a:rPr>
              <a:t>Я сужу по его базе данных и по результатам его работы с другими винодельнями и могу сказать, что у </a:t>
            </a:r>
            <a:r>
              <a:rPr lang="ru-RU" i="1" dirty="0" err="1">
                <a:solidFill>
                  <a:srgbClr val="222222"/>
                </a:solidFill>
                <a:latin typeface="Georgia"/>
              </a:rPr>
              <a:t>Макклоски</a:t>
            </a:r>
            <a:r>
              <a:rPr lang="ru-RU" i="1" dirty="0">
                <a:solidFill>
                  <a:srgbClr val="222222"/>
                </a:solidFill>
                <a:latin typeface="Georgia"/>
              </a:rPr>
              <a:t> очень высокая степень корреляции с рейтингом Паркера</a:t>
            </a:r>
            <a:r>
              <a:rPr lang="ru-RU" dirty="0">
                <a:solidFill>
                  <a:srgbClr val="222222"/>
                </a:solidFill>
                <a:latin typeface="Georgia"/>
              </a:rPr>
              <a:t>», —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свидетельствует Уильям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Лейгон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, глава винодельни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California’s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Hahn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Estates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и тоже клиент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Georgia"/>
              </a:rPr>
              <a:t/>
            </a:r>
            <a:br>
              <a:rPr lang="ru-RU" dirty="0">
                <a:solidFill>
                  <a:srgbClr val="222222"/>
                </a:solidFill>
                <a:latin typeface="Georgia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3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222222"/>
                </a:solidFill>
                <a:latin typeface="Georgia"/>
              </a:rPr>
              <a:t>Спасательный круг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По словам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Лейгона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в свое время спас его от краха. В 2001 году с 1000 акров виноградников, принадлежащих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Hahn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, собирали слишком много винограда, а вино из него получалось, по общему мнению, отвратительное. Руководствуясь полученной от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Enologix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информацией о сопоставимых с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Hahn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виноградниках и сортах винограда,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Лейгон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снизил урожайность с пяти тонн винограда с акра до трех.</a:t>
            </a:r>
            <a:br>
              <a:rPr lang="ru-RU" dirty="0">
                <a:solidFill>
                  <a:srgbClr val="222222"/>
                </a:solidFill>
                <a:latin typeface="Candara" pitchFamily="34" charset="0"/>
              </a:rPr>
            </a:b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/>
            </a:r>
            <a:br>
              <a:rPr lang="ru-RU" dirty="0">
                <a:solidFill>
                  <a:srgbClr val="222222"/>
                </a:solidFill>
                <a:latin typeface="Candara" pitchFamily="34" charset="0"/>
              </a:rPr>
            </a:br>
            <a:r>
              <a:rPr lang="ru-RU" dirty="0">
                <a:latin typeface="Candara" pitchFamily="34" charset="0"/>
              </a:rPr>
              <a:t/>
            </a:r>
            <a:br>
              <a:rPr lang="ru-RU" dirty="0">
                <a:latin typeface="Candara" pitchFamily="34" charset="0"/>
              </a:rPr>
            </a:br>
            <a:endParaRPr lang="ru-RU" dirty="0">
              <a:latin typeface="Candara" pitchFamily="34" charset="0"/>
            </a:endParaRPr>
          </a:p>
        </p:txBody>
      </p:sp>
      <p:pic>
        <p:nvPicPr>
          <p:cNvPr id="3074" name="Picture 2" descr="http://repetitory.freeadsin.ru/content/root/users/2012/20120607/visitor/images/201206/i20120607073950-ma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69913"/>
            <a:ext cx="1685925" cy="1095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87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Georgia"/>
              </a:rPr>
              <a:t>Спасательный круг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531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По сравнению с 2001 годом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Лейгон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утроил объемы выпуска вина и продал 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260 000 ящиков.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В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2004 году он собирается реализовать уже 400‑000 ящиков.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Его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рейтинги выросли на 10 пунктов. И хотя для того, чтобы повысить цену на свою продукцию,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Лейгон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должен по меньшей мере в течение трех лет иметь рейтинг более 90 пунктов, виноделу уже не приходится продавать вино с большими скидками.</a:t>
            </a:r>
            <a:br>
              <a:rPr lang="ru-RU" dirty="0">
                <a:solidFill>
                  <a:srgbClr val="222222"/>
                </a:solidFill>
                <a:latin typeface="Candara" pitchFamily="34" charset="0"/>
              </a:rPr>
            </a:br>
            <a:endParaRPr lang="ru-RU" dirty="0">
              <a:latin typeface="Candara" pitchFamily="34" charset="0"/>
            </a:endParaRPr>
          </a:p>
        </p:txBody>
      </p:sp>
      <p:pic>
        <p:nvPicPr>
          <p:cNvPr id="4098" name="Picture 2" descr="http://img.spicecomments.com/new_year/00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484" y="5373216"/>
            <a:ext cx="1293252" cy="13018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147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22222"/>
                </a:solidFill>
                <a:latin typeface="Georgia"/>
              </a:rPr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http://www.forbes.ru/forbes/issue/2004-05/3265-pravila-horoshego-vkusa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cap="all" dirty="0">
                <a:solidFill>
                  <a:sysClr val="windowText" lastClr="000000"/>
                </a:solidFill>
                <a:latin typeface="Georgia"/>
              </a:rPr>
              <a:t>FORBES </a:t>
            </a:r>
            <a:r>
              <a:rPr lang="ru-RU" cap="all" dirty="0" smtClean="0">
                <a:solidFill>
                  <a:sysClr val="windowText" lastClr="000000"/>
                </a:solidFill>
                <a:latin typeface="Georgia"/>
              </a:rPr>
              <a:t>05/2004</a:t>
            </a:r>
            <a:r>
              <a:rPr lang="ru-RU" cap="all" dirty="0" smtClean="0">
                <a:solidFill>
                  <a:srgbClr val="777777"/>
                </a:solidFill>
                <a:latin typeface="Georgia"/>
              </a:rPr>
              <a:t> </a:t>
            </a:r>
            <a:r>
              <a:rPr lang="ru-RU" b="1" dirty="0" smtClean="0">
                <a:solidFill>
                  <a:srgbClr val="222222"/>
                </a:solidFill>
                <a:latin typeface="Georgia"/>
              </a:rPr>
              <a:t>Правила </a:t>
            </a:r>
            <a:r>
              <a:rPr lang="ru-RU" b="1" dirty="0">
                <a:solidFill>
                  <a:srgbClr val="222222"/>
                </a:solidFill>
                <a:latin typeface="Georgia"/>
              </a:rPr>
              <a:t>хорошего </a:t>
            </a:r>
            <a:r>
              <a:rPr lang="ru-RU" b="1" dirty="0" smtClean="0">
                <a:solidFill>
                  <a:srgbClr val="222222"/>
                </a:solidFill>
                <a:latin typeface="Georgia"/>
              </a:rPr>
              <a:t>вкуса </a:t>
            </a:r>
            <a:r>
              <a:rPr lang="ru-RU" dirty="0" smtClean="0">
                <a:solidFill>
                  <a:schemeClr val="bg1"/>
                </a:solidFill>
              </a:rPr>
              <a:t>Томас Кельнер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wine.appellationamerica.com/wine-review/445/Leo-McCloskey-Part-1.html</a:t>
            </a:r>
            <a:r>
              <a:rPr lang="ru-RU" dirty="0" smtClean="0"/>
              <a:t> </a:t>
            </a:r>
            <a:r>
              <a:rPr lang="en-US" dirty="0">
                <a:solidFill>
                  <a:schemeClr val="bg1"/>
                </a:solidFill>
              </a:rPr>
              <a:t>by Alan </a:t>
            </a:r>
            <a:r>
              <a:rPr lang="en-US">
                <a:solidFill>
                  <a:schemeClr val="bg1"/>
                </a:solidFill>
              </a:rPr>
              <a:t>Goldfarb </a:t>
            </a:r>
            <a:r>
              <a:rPr lang="en-US" smtClean="0">
                <a:solidFill>
                  <a:schemeClr val="bg1"/>
                </a:solidFill>
              </a:rPr>
              <a:t>July </a:t>
            </a:r>
            <a:r>
              <a:rPr lang="en-US" dirty="0">
                <a:solidFill>
                  <a:schemeClr val="bg1"/>
                </a:solidFill>
              </a:rPr>
              <a:t>24, 2007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4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Georgia"/>
              </a:rPr>
              <a:t>Идея создания </a:t>
            </a:r>
            <a:r>
              <a:rPr lang="ru-RU" dirty="0" err="1">
                <a:solidFill>
                  <a:srgbClr val="222222"/>
                </a:solidFill>
                <a:latin typeface="Georgia"/>
              </a:rPr>
              <a:t>Enologix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возникла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у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в 1984 году, когда он и его жена Сьюзен Аррениус работали над своими докторскими диссертациями по химической экологии в Калифорнийском университете (Санта-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Крус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).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endParaRPr lang="ru-RU" dirty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Выдвинув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гипотезу о том, что качество и цена вина могут зависеть от его химического состава,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попросил декана математического факультета построить соответствующую статистическую модель.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Следующие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десять лет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провел на различных винодельнях: работая менеджером и консультантом, он собирал информацию в винных погребах своих клиентов и проверял свою теорию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.</a:t>
            </a:r>
            <a:endParaRPr lang="ru-RU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0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Georgia"/>
              </a:rPr>
              <a:t>Идея создания </a:t>
            </a:r>
            <a:r>
              <a:rPr lang="ru-RU" dirty="0" err="1">
                <a:solidFill>
                  <a:srgbClr val="222222"/>
                </a:solidFill>
                <a:latin typeface="Georgia"/>
              </a:rPr>
              <a:t>Enologix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К 1990 году программа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была готова. Он обратился за содействием к ныне покойному Ричарду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Граффу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, американскому виноделу, чье вино в 1976 году во время «слепой» дегустации, проведенной парижскими экспертами, превзошло лучшие бургундские белые вина.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Графф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, обладавший обширнейшими связями, помог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протестировать в знаменитых погребах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Chateau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Lafite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Rotschild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Пойаке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его идею о наличии связи между химическим составом вина и его ценой.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sz="2600" b="1" dirty="0" smtClean="0">
                <a:solidFill>
                  <a:srgbClr val="222222"/>
                </a:solidFill>
                <a:latin typeface="Candara" pitchFamily="34" charset="0"/>
              </a:rPr>
              <a:t>Результат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: различия в химическом составе двенадцати эталонных бутылок вина разных урожаев отражались на их цене (а они стоят от $200 до $800) именно так, как предсказывал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. Так он вошел в бизнес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.</a:t>
            </a:r>
            <a:endParaRPr lang="ru-RU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23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Georgia"/>
              </a:rPr>
              <a:t>Идея создания </a:t>
            </a:r>
            <a:r>
              <a:rPr lang="ru-RU" dirty="0" err="1">
                <a:solidFill>
                  <a:srgbClr val="222222"/>
                </a:solidFill>
                <a:latin typeface="Georgia"/>
              </a:rPr>
              <a:t>Enologix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222222"/>
                </a:solidFill>
                <a:latin typeface="Georgia"/>
              </a:rPr>
              <a:t> 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Затем Лео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пригласил в свой офис двенадцать виноделов из‑калифорнийской винодельни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Robert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Mondavi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и‑попросил их продегустировать содержимое десяти бутылок.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Когда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дегустаторы закончили перекатывать вино во рту, сплевывать и выносить свои вердикты напиткам, 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 предъявил виноделам запечатанный конверт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.</a:t>
            </a:r>
          </a:p>
          <a:p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Внутри лежал лист бумаги, на котором были «выстроены по ранжиру» те же самые десять сортов вин.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endParaRPr lang="ru-RU" dirty="0" smtClean="0">
              <a:solidFill>
                <a:srgbClr val="222222"/>
              </a:solidFill>
              <a:latin typeface="Georgia"/>
            </a:endParaRPr>
          </a:p>
          <a:p>
            <a:r>
              <a:rPr lang="ru-RU" i="1" dirty="0" smtClean="0">
                <a:solidFill>
                  <a:srgbClr val="222222"/>
                </a:solidFill>
                <a:latin typeface="Georgia"/>
              </a:rPr>
              <a:t>Рейтинг </a:t>
            </a:r>
            <a:r>
              <a:rPr lang="ru-RU" i="1" dirty="0">
                <a:solidFill>
                  <a:srgbClr val="222222"/>
                </a:solidFill>
                <a:latin typeface="Georgia"/>
              </a:rPr>
              <a:t>составила компьютерная программа определения качества вина, разработанная </a:t>
            </a:r>
            <a:r>
              <a:rPr lang="ru-RU" i="1" dirty="0" err="1">
                <a:solidFill>
                  <a:srgbClr val="222222"/>
                </a:solidFill>
                <a:latin typeface="Georgia"/>
              </a:rPr>
              <a:t>Макклоски</a:t>
            </a:r>
            <a:r>
              <a:rPr lang="ru-RU" i="1" dirty="0">
                <a:solidFill>
                  <a:srgbClr val="222222"/>
                </a:solidFill>
                <a:latin typeface="Georgia"/>
              </a:rPr>
              <a:t>. Рейтинг качества вин в списке </a:t>
            </a:r>
            <a:r>
              <a:rPr lang="ru-RU" i="1" dirty="0" err="1">
                <a:solidFill>
                  <a:srgbClr val="222222"/>
                </a:solidFill>
                <a:latin typeface="Georgia"/>
              </a:rPr>
              <a:t>Макклоски</a:t>
            </a:r>
            <a:r>
              <a:rPr lang="ru-RU" i="1" dirty="0">
                <a:solidFill>
                  <a:srgbClr val="222222"/>
                </a:solidFill>
                <a:latin typeface="Georgia"/>
              </a:rPr>
              <a:t> в точности совпал с вердиктом экспертов </a:t>
            </a:r>
            <a:r>
              <a:rPr lang="ru-RU" i="1" dirty="0" err="1">
                <a:solidFill>
                  <a:srgbClr val="222222"/>
                </a:solidFill>
                <a:latin typeface="Georgia"/>
              </a:rPr>
              <a:t>Mondavi</a:t>
            </a:r>
            <a:r>
              <a:rPr lang="ru-RU" i="1" dirty="0">
                <a:solidFill>
                  <a:srgbClr val="222222"/>
                </a:solidFill>
                <a:latin typeface="Georgia"/>
              </a:rPr>
              <a:t>.</a:t>
            </a:r>
          </a:p>
          <a:p>
            <a:endParaRPr lang="ru-RU" dirty="0"/>
          </a:p>
        </p:txBody>
      </p:sp>
      <p:pic>
        <p:nvPicPr>
          <p:cNvPr id="5122" name="Picture 2" descr="http://74202s014.edusite.ru/images/p105_panel_xper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5803"/>
            <a:ext cx="9144000" cy="71173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35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5472608" cy="3960440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ysClr val="windowText" lastClr="000000"/>
                </a:solidFill>
              </a:rPr>
              <a:t>Лео </a:t>
            </a:r>
            <a:r>
              <a:rPr lang="ru-RU" dirty="0" err="1">
                <a:solidFill>
                  <a:sysClr val="windowText" lastClr="000000"/>
                </a:solidFill>
              </a:rPr>
              <a:t>Макклоски</a:t>
            </a:r>
            <a:r>
              <a:rPr lang="ru-RU" dirty="0">
                <a:solidFill>
                  <a:sysClr val="windowText" lastClr="000000"/>
                </a:solidFill>
              </a:rPr>
              <a:t> утверждает, что разработанная им компьютерная программа — ключ к изготовлению лучших </a:t>
            </a:r>
            <a:r>
              <a:rPr lang="ru-RU" dirty="0" smtClean="0">
                <a:solidFill>
                  <a:sysClr val="windowText" lastClr="000000"/>
                </a:solidFill>
              </a:rPr>
              <a:t>вин</a:t>
            </a:r>
            <a:endParaRPr lang="ru-RU" dirty="0"/>
          </a:p>
        </p:txBody>
      </p:sp>
      <p:pic>
        <p:nvPicPr>
          <p:cNvPr id="7170" name="Picture 2" descr="Leo McCloskey talks about how wineries get high wine score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96752"/>
            <a:ext cx="2787739" cy="3902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6060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222222"/>
                </a:solidFill>
                <a:latin typeface="Georgia"/>
              </a:rPr>
              <a:t>«Мы умеем определять качество вина при помощи математических методов</a:t>
            </a:r>
            <a:r>
              <a:rPr lang="ru-RU" sz="2800" dirty="0" smtClean="0">
                <a:solidFill>
                  <a:srgbClr val="222222"/>
                </a:solidFill>
                <a:latin typeface="Georgia"/>
              </a:rPr>
              <a:t>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222222"/>
                </a:solidFill>
              </a:rPr>
              <a:t>Это </a:t>
            </a:r>
            <a:r>
              <a:rPr lang="ru-RU" dirty="0">
                <a:solidFill>
                  <a:srgbClr val="222222"/>
                </a:solidFill>
              </a:rPr>
              <a:t>все равно, что свести любовь к математическому алгоритму</a:t>
            </a:r>
            <a:r>
              <a:rPr lang="ru-RU" dirty="0" smtClean="0">
                <a:solidFill>
                  <a:srgbClr val="222222"/>
                </a:solidFill>
              </a:rPr>
              <a:t>.</a:t>
            </a:r>
          </a:p>
          <a:p>
            <a:endParaRPr lang="ru-RU" dirty="0" smtClean="0">
              <a:solidFill>
                <a:srgbClr val="222222"/>
              </a:solidFill>
            </a:endParaRPr>
          </a:p>
          <a:p>
            <a:r>
              <a:rPr lang="ru-RU" dirty="0" smtClean="0">
                <a:solidFill>
                  <a:srgbClr val="222222"/>
                </a:solidFill>
              </a:rPr>
              <a:t> </a:t>
            </a:r>
            <a:r>
              <a:rPr lang="ru-RU" dirty="0">
                <a:solidFill>
                  <a:srgbClr val="222222"/>
                </a:solidFill>
              </a:rPr>
              <a:t>Как именно работает программа, держится в строжайшем секрете. </a:t>
            </a:r>
            <a:endParaRPr lang="ru-RU" dirty="0" smtClean="0">
              <a:solidFill>
                <a:srgbClr val="222222"/>
              </a:solidFill>
            </a:endParaRPr>
          </a:p>
          <a:p>
            <a:endParaRPr lang="ru-RU" dirty="0" smtClean="0">
              <a:solidFill>
                <a:srgbClr val="222222"/>
              </a:solidFill>
            </a:endParaRPr>
          </a:p>
          <a:p>
            <a:r>
              <a:rPr lang="ru-RU" dirty="0" err="1" smtClean="0">
                <a:solidFill>
                  <a:srgbClr val="222222"/>
                </a:solidFill>
              </a:rPr>
              <a:t>Макклоски</a:t>
            </a:r>
            <a:r>
              <a:rPr lang="ru-RU" dirty="0" smtClean="0">
                <a:solidFill>
                  <a:srgbClr val="222222"/>
                </a:solidFill>
              </a:rPr>
              <a:t> </a:t>
            </a:r>
            <a:r>
              <a:rPr lang="ru-RU" dirty="0">
                <a:solidFill>
                  <a:srgbClr val="222222"/>
                </a:solidFill>
              </a:rPr>
              <a:t>ограничивается лишь самыми общими объяснениями: он расщепляет вино на молекулы и выделяет антоцианы — пигменты, отвечающие за цвет напитка, катехины, придающие вину терпкость, и сложные эфиры, наделяющие вино ароматом и, следовательно, вкусом. Определив количество этих элементов в винограде, </a:t>
            </a:r>
            <a:r>
              <a:rPr lang="ru-RU" dirty="0" err="1">
                <a:solidFill>
                  <a:srgbClr val="222222"/>
                </a:solidFill>
              </a:rPr>
              <a:t>Макклоски</a:t>
            </a:r>
            <a:r>
              <a:rPr lang="ru-RU" dirty="0">
                <a:solidFill>
                  <a:srgbClr val="222222"/>
                </a:solidFill>
              </a:rPr>
              <a:t> может сказать виноделам, какие именно сорта надо смешать, чтобы вино приобрело наилучшие вкусовые характеристики. </a:t>
            </a:r>
            <a:endParaRPr lang="ru-RU" dirty="0" smtClean="0">
              <a:solidFill>
                <a:srgbClr val="222222"/>
              </a:solidFill>
            </a:endParaRPr>
          </a:p>
        </p:txBody>
      </p:sp>
      <p:pic>
        <p:nvPicPr>
          <p:cNvPr id="9218" name="Picture 2" descr="Leo-McCloskey-at-desk-2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674239" cy="20806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126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n w="13335" cmpd="sng">
                  <a:solidFill>
                    <a:srgbClr val="D16349">
                      <a:lumMod val="50000"/>
                    </a:srgbClr>
                  </a:solidFill>
                  <a:prstDash val="solid"/>
                </a:ln>
                <a:solidFill>
                  <a:srgbClr val="222222"/>
                </a:solidFill>
                <a:latin typeface="Georgia"/>
              </a:rPr>
              <a:t>«Мы умеем определять качество вина при помощи математических методов»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Вся информация хранится на сервере в его офисе, и он продает клиентам право доступа к этим сведениям в режиме он-</a:t>
            </a:r>
            <a:r>
              <a:rPr lang="ru-RU" dirty="0" err="1">
                <a:solidFill>
                  <a:srgbClr val="222222"/>
                </a:solidFill>
                <a:latin typeface="Candara" pitchFamily="34" charset="0"/>
              </a:rPr>
              <a:t>лайн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. Всего за $600 в месяц (сумма зависит от объема производимого клиентом вина) они могут получать информацию о качестве своего будущего вина, оптимальном сроке его выдержки, а также о том, как ухаживать за виноградником, чтобы улучшить качество урожая.</a:t>
            </a:r>
            <a:endParaRPr lang="ru-RU" dirty="0">
              <a:latin typeface="Candara" pitchFamily="34" charset="0"/>
            </a:endParaRPr>
          </a:p>
          <a:p>
            <a:endParaRPr lang="ru-RU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n w="13335" cmpd="sng">
                  <a:solidFill>
                    <a:srgbClr val="D16349">
                      <a:lumMod val="50000"/>
                    </a:srgbClr>
                  </a:solidFill>
                  <a:prstDash val="solid"/>
                </a:ln>
                <a:solidFill>
                  <a:srgbClr val="222222"/>
                </a:solidFill>
                <a:latin typeface="Georgia"/>
              </a:rPr>
              <a:t>«Мы умеем определять качество вина при помощи математических методов»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Только </a:t>
            </a:r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два </a:t>
            </a:r>
            <a:r>
              <a:rPr lang="ru-RU" dirty="0" err="1">
                <a:solidFill>
                  <a:schemeClr val="bg1"/>
                </a:solidFill>
                <a:latin typeface="Candara" pitchFamily="34" charset="0"/>
              </a:rPr>
              <a:t>Enologix</a:t>
            </a:r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 сотрудников есть ключи к серверам. Все </a:t>
            </a:r>
            <a:r>
              <a:rPr lang="ru-RU" dirty="0" err="1">
                <a:solidFill>
                  <a:schemeClr val="bg1"/>
                </a:solidFill>
                <a:latin typeface="Candara" pitchFamily="34" charset="0"/>
              </a:rPr>
              <a:t>Enologix</a:t>
            </a:r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 клиенты должны подписать соглашение о конфиденциальности. Лаборатория процедуры никогда не </a:t>
            </a:r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держала </a:t>
            </a:r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в письменной форме. </a:t>
            </a:r>
            <a:r>
              <a:rPr lang="ru-RU" dirty="0" err="1">
                <a:solidFill>
                  <a:schemeClr val="bg1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 отказывается </a:t>
            </a:r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раскрывать </a:t>
            </a:r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конкретные </a:t>
            </a:r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соединения.</a:t>
            </a:r>
          </a:p>
          <a:p>
            <a:endParaRPr lang="ru-RU" dirty="0" smtClean="0">
              <a:solidFill>
                <a:schemeClr val="bg1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Лаборатории неприступны</a:t>
            </a:r>
          </a:p>
          <a:p>
            <a:endParaRPr lang="ru-RU" dirty="0" smtClean="0">
              <a:solidFill>
                <a:schemeClr val="bg1"/>
              </a:solidFill>
              <a:latin typeface="Candara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Candara" pitchFamily="34" charset="0"/>
              </a:rPr>
              <a:t>Непрозрачность </a:t>
            </a:r>
            <a:r>
              <a:rPr lang="ru-RU" dirty="0" err="1">
                <a:solidFill>
                  <a:schemeClr val="bg1"/>
                </a:solidFill>
                <a:latin typeface="Candara" pitchFamily="34" charset="0"/>
              </a:rPr>
              <a:t>Макклоски</a:t>
            </a:r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 также распространяется и на его клиентах. Виноделов, которые платят ему за его данные занимают много, что они получают на слепой вере. </a:t>
            </a:r>
            <a:endParaRPr lang="ru-RU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216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40966"/>
          </a:xfrm>
        </p:spPr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Georgia"/>
              </a:rPr>
              <a:t>Сегодня </a:t>
            </a:r>
            <a:r>
              <a:rPr lang="ru-RU" dirty="0" err="1" smtClean="0">
                <a:solidFill>
                  <a:srgbClr val="222222"/>
                </a:solidFill>
                <a:latin typeface="Georgia"/>
              </a:rPr>
              <a:t>Enologix</a:t>
            </a:r>
            <a:r>
              <a:rPr lang="ru-RU" dirty="0" smtClean="0">
                <a:solidFill>
                  <a:srgbClr val="222222"/>
                </a:solidFill>
                <a:latin typeface="Georgia"/>
              </a:rPr>
              <a:t> располагает: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352928" cy="4176464"/>
          </a:xfrm>
        </p:spPr>
        <p:txBody>
          <a:bodyPr>
            <a:noAutofit/>
          </a:bodyPr>
          <a:lstStyle/>
          <a:p>
            <a:pPr marL="216000">
              <a:spcBef>
                <a:spcPts val="0"/>
              </a:spcBef>
            </a:pP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химическими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«отпечатками пальцев» 50 000 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вин </a:t>
            </a:r>
          </a:p>
          <a:p>
            <a:pPr marL="216000">
              <a:spcBef>
                <a:spcPts val="0"/>
              </a:spcBef>
            </a:pP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pPr marL="216000">
              <a:spcBef>
                <a:spcPts val="0"/>
              </a:spcBef>
            </a:pP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данными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о свойствах разных дубовых 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бочек</a:t>
            </a:r>
          </a:p>
          <a:p>
            <a:pPr marL="216000">
              <a:spcBef>
                <a:spcPts val="0"/>
              </a:spcBef>
            </a:pP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pPr marL="216000">
              <a:spcBef>
                <a:spcPts val="0"/>
              </a:spcBef>
            </a:pP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о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климатических условиях различных </a:t>
            </a: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  винодельческих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регионов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pPr marL="216000">
              <a:spcBef>
                <a:spcPts val="0"/>
              </a:spcBef>
            </a:pP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  <a:p>
            <a:pPr marL="216000">
              <a:spcBef>
                <a:spcPts val="0"/>
              </a:spcBef>
            </a:pPr>
            <a:r>
              <a:rPr lang="ru-RU" dirty="0" smtClean="0">
                <a:solidFill>
                  <a:srgbClr val="222222"/>
                </a:solidFill>
                <a:latin typeface="Candara" pitchFamily="34" charset="0"/>
              </a:rPr>
              <a:t> тысячами </a:t>
            </a:r>
            <a:r>
              <a:rPr lang="ru-RU" dirty="0">
                <a:solidFill>
                  <a:srgbClr val="222222"/>
                </a:solidFill>
                <a:latin typeface="Candara" pitchFamily="34" charset="0"/>
              </a:rPr>
              <a:t>образцов почв с разных виноградников. </a:t>
            </a:r>
            <a:endParaRPr lang="ru-RU" dirty="0" smtClean="0">
              <a:solidFill>
                <a:srgbClr val="22222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1180</TotalTime>
  <Words>1000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Применение математических методов на примере Enologix</vt:lpstr>
      <vt:lpstr>Идея создания Enologix</vt:lpstr>
      <vt:lpstr>Идея создания Enologix</vt:lpstr>
      <vt:lpstr>Идея создания Enologix</vt:lpstr>
      <vt:lpstr>Лео Макклоски утверждает, что разработанная им компьютерная программа — ключ к изготовлению лучших вин</vt:lpstr>
      <vt:lpstr>«Мы умеем определять качество вина при помощи математических методов»</vt:lpstr>
      <vt:lpstr>«Мы умеем определять качество вина при помощи математических методов»</vt:lpstr>
      <vt:lpstr>«Мы умеем определять качество вина при помощи математических методов»</vt:lpstr>
      <vt:lpstr>Сегодня Enologix располагает:</vt:lpstr>
      <vt:lpstr>Сегодня Enologix располагает:</vt:lpstr>
      <vt:lpstr>Сегодня Enologix располагает:</vt:lpstr>
      <vt:lpstr>Спасательный круг</vt:lpstr>
      <vt:lpstr>Спасательный круг</vt:lpstr>
      <vt:lpstr>Список литературы: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123456</cp:lastModifiedBy>
  <cp:revision>32</cp:revision>
  <dcterms:created xsi:type="dcterms:W3CDTF">2012-10-24T18:15:22Z</dcterms:created>
  <dcterms:modified xsi:type="dcterms:W3CDTF">2013-08-06T16:08:40Z</dcterms:modified>
</cp:coreProperties>
</file>